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00"/>
    <a:srgbClr val="B26B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33" autoAdjust="0"/>
  </p:normalViewPr>
  <p:slideViewPr>
    <p:cSldViewPr>
      <p:cViewPr varScale="1">
        <p:scale>
          <a:sx n="65" d="100"/>
          <a:sy n="65" d="100"/>
        </p:scale>
        <p:origin x="-135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0T21:58:50.591"/>
    </inkml:context>
    <inkml:brush xml:id="br0">
      <inkml:brushProperty name="width" value="0.09701" units="cm"/>
      <inkml:brushProperty name="height" value="0.09701" units="cm"/>
      <inkml:brushProperty name="color" value="#FFFFFF"/>
      <inkml:brushProperty name="fitToCurve" value="1"/>
    </inkml:brush>
  </inkml:definitions>
  <inkml:trace contextRef="#ctx0" brushRef="#br0">298 247,'-50'124,"-49"25,-50 24,149-25,174-172,-25-1,-75-25</inkml:trace>
  <inkml:trace contextRef="#ctx0" brushRef="#br0" timeOffset="822">770 247,'-25'124,"-24"0,173-75,50-73,-124-26</inkml:trace>
  <inkml:trace contextRef="#ctx0" brushRef="#br0" timeOffset="1382">969 0,'25'124,"-25"-1,-50 100,50-99,0 0,0-124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0T21:58:52.504"/>
    </inkml:context>
    <inkml:brush xml:id="br0">
      <inkml:brushProperty name="width" value="0.09701" units="cm"/>
      <inkml:brushProperty name="height" value="0.09701" units="cm"/>
      <inkml:brushProperty name="color" value="#FFFFFF"/>
      <inkml:brushProperty name="fitToCurve" value="1"/>
    </inkml:brush>
  </inkml:definitions>
  <inkml:trace contextRef="#ctx0" brushRef="#br0">240 391,'-152'-26,"26"183,303-79,-51-104,-328 183,177-27,151-51,76-236,-202 105</inkml:trace>
  <inkml:trace contextRef="#ctx0" brushRef="#br0" timeOffset="941">265 0,'-76'157,"76"25,26-51,-26 25,0-25,-76 208,76-391</inkml:trace>
  <inkml:trace contextRef="#ctx0" brushRef="#br0" timeOffset="1472">871 235,'-25'156,"-25"1,-26 26,202-131,26-104,-1 26,-176 26</inkml:trace>
  <inkml:trace contextRef="#ctx0" brushRef="#br0" timeOffset="2293">1427 78,'-25'131,"0"25,-1-25,26 52,228 25,-77-208,26-156,-101-1,-76 27,-152 51,26 262,76 0,75-27,-25-103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7C2DC-B0A4-41FE-87AE-515A9E9B1219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27670-B69C-49DB-9D4A-401399A1F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61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Math:</a:t>
            </a:r>
          </a:p>
          <a:p>
            <a:r>
              <a:rPr lang="en-US" dirty="0" smtClean="0"/>
              <a:t>1)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27670-B69C-49DB-9D4A-401399A1F6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06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13 &amp;∡12</m:t>
                    </m:r>
                  </m:oMath>
                </a14:m>
                <a:r>
                  <a:rPr lang="en-US" dirty="0" smtClean="0"/>
                  <a:t> transversal: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/>
                        <a:ea typeface="Cambria Math"/>
                      </a:rPr>
                      <m:t>𝓃</m:t>
                    </m:r>
                  </m:oMath>
                </a14:m>
                <a:r>
                  <a:rPr lang="en-US" sz="1200" dirty="0" smtClean="0"/>
                  <a:t> relationship:</a:t>
                </a:r>
                <a:r>
                  <a:rPr lang="en-US" sz="1200" baseline="0" dirty="0" smtClean="0"/>
                  <a:t> consecutive interior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sz="1200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&amp;∡1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6</m:t>
                    </m:r>
                  </m:oMath>
                </a14:m>
                <a:r>
                  <a:rPr lang="en-US" dirty="0" smtClean="0"/>
                  <a:t> transversal: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/>
                        <a:ea typeface="Cambria Math"/>
                      </a:rPr>
                      <m:t>ℓ</m:t>
                    </m:r>
                  </m:oMath>
                </a14:m>
                <a:r>
                  <a:rPr lang="en-US" sz="1200" dirty="0" smtClean="0"/>
                  <a:t> relationship:</a:t>
                </a:r>
                <a:r>
                  <a:rPr lang="en-US" sz="1200" baseline="0" dirty="0" smtClean="0"/>
                  <a:t> consecutive </a:t>
                </a:r>
                <a:r>
                  <a:rPr lang="en-US" sz="1200" baseline="0" dirty="0" smtClean="0"/>
                  <a:t>interior 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8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&amp;∡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 smtClean="0"/>
                  <a:t> transversal: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latin typeface="Cambria Math"/>
                        <a:ea typeface="Cambria Math"/>
                      </a:rPr>
                      <m:t>𝑝</m:t>
                    </m:r>
                  </m:oMath>
                </a14:m>
                <a:r>
                  <a:rPr lang="en-US" sz="1200" dirty="0" smtClean="0"/>
                  <a:t> </a:t>
                </a:r>
                <a:r>
                  <a:rPr lang="en-US" sz="1200" dirty="0" smtClean="0"/>
                  <a:t>relationship:</a:t>
                </a:r>
                <a:r>
                  <a:rPr lang="en-US" sz="1200" baseline="0" dirty="0" smtClean="0"/>
                  <a:t> </a:t>
                </a:r>
                <a:r>
                  <a:rPr lang="en-US" sz="1200" baseline="0" dirty="0" smtClean="0"/>
                  <a:t>alternate exterior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&amp;∡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7</m:t>
                    </m:r>
                  </m:oMath>
                </a14:m>
                <a:r>
                  <a:rPr lang="en-US" dirty="0" smtClean="0"/>
                  <a:t> transversal: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/>
                        <a:ea typeface="Cambria Math"/>
                      </a:rPr>
                      <m:t>𝓂</m:t>
                    </m:r>
                  </m:oMath>
                </a14:m>
                <a:r>
                  <a:rPr lang="en-US" sz="1200" dirty="0" smtClean="0"/>
                  <a:t> </a:t>
                </a:r>
                <a:r>
                  <a:rPr lang="en-US" sz="1200" dirty="0" smtClean="0"/>
                  <a:t>relationship:</a:t>
                </a:r>
                <a:r>
                  <a:rPr lang="en-US" sz="1200" baseline="0" dirty="0" smtClean="0"/>
                  <a:t> </a:t>
                </a:r>
                <a:r>
                  <a:rPr lang="en-US" sz="1200" baseline="0" dirty="0" smtClean="0"/>
                  <a:t>alternate interior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8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&amp;∡1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5</m:t>
                    </m:r>
                  </m:oMath>
                </a14:m>
                <a:r>
                  <a:rPr lang="en-US" dirty="0" smtClean="0"/>
                  <a:t> transversal: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latin typeface="Cambria Math"/>
                        <a:ea typeface="Cambria Math"/>
                      </a:rPr>
                      <m:t>𝑛𝑜𝑛𝑒</m:t>
                    </m:r>
                  </m:oMath>
                </a14:m>
                <a:r>
                  <a:rPr lang="en-US" sz="1200" dirty="0" smtClean="0"/>
                  <a:t> relationship:</a:t>
                </a:r>
                <a:r>
                  <a:rPr lang="en-US" sz="1200" baseline="0" dirty="0" smtClean="0"/>
                  <a:t> </a:t>
                </a:r>
                <a:r>
                  <a:rPr lang="en-US" sz="1200" baseline="0" dirty="0" smtClean="0"/>
                  <a:t>no relationship</a:t>
                </a:r>
                <a:endParaRPr lang="en-US" sz="12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:r>
                  <a:rPr lang="en-US" i="0" smtClean="0">
                    <a:latin typeface="Cambria Math"/>
                    <a:ea typeface="Cambria Math"/>
                  </a:rPr>
                  <a:t>∡</a:t>
                </a:r>
                <a:r>
                  <a:rPr lang="en-US" b="0" i="0" smtClean="0">
                    <a:latin typeface="Cambria Math"/>
                    <a:ea typeface="Cambria Math"/>
                  </a:rPr>
                  <a:t>13 &amp;∡12</a:t>
                </a:r>
                <a:r>
                  <a:rPr lang="en-US" dirty="0" smtClean="0"/>
                  <a:t> transversal:</a:t>
                </a:r>
                <a:r>
                  <a:rPr lang="en-US" sz="1200" i="0" smtClean="0">
                    <a:latin typeface="Cambria Math"/>
                    <a:ea typeface="Cambria Math"/>
                  </a:rPr>
                  <a:t>𝓃</a:t>
                </a:r>
                <a:r>
                  <a:rPr lang="en-US" sz="1200" dirty="0" smtClean="0"/>
                  <a:t> relationship:</a:t>
                </a:r>
                <a:r>
                  <a:rPr lang="en-US" sz="1200" baseline="0" dirty="0" smtClean="0"/>
                  <a:t> consecutive interior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sz="1200" dirty="0" smtClean="0"/>
                  <a:t> </a:t>
                </a:r>
                <a:r>
                  <a:rPr lang="en-US" i="0" smtClean="0">
                    <a:latin typeface="Cambria Math"/>
                    <a:ea typeface="Cambria Math"/>
                  </a:rPr>
                  <a:t>∡</a:t>
                </a:r>
                <a:r>
                  <a:rPr lang="en-US" b="0" i="0" smtClean="0">
                    <a:latin typeface="Cambria Math"/>
                    <a:ea typeface="Cambria Math"/>
                  </a:rPr>
                  <a:t>4</a:t>
                </a:r>
                <a:r>
                  <a:rPr lang="en-US" b="0" i="0" smtClean="0">
                    <a:latin typeface="Cambria Math"/>
                    <a:ea typeface="Cambria Math"/>
                  </a:rPr>
                  <a:t> &amp;∡1</a:t>
                </a:r>
                <a:r>
                  <a:rPr lang="en-US" b="0" i="0" smtClean="0">
                    <a:latin typeface="Cambria Math"/>
                    <a:ea typeface="Cambria Math"/>
                  </a:rPr>
                  <a:t>6</a:t>
                </a:r>
                <a:r>
                  <a:rPr lang="en-US" dirty="0" smtClean="0"/>
                  <a:t> transversal: </a:t>
                </a:r>
                <a:r>
                  <a:rPr lang="en-US" sz="1200" i="0" smtClean="0">
                    <a:latin typeface="Cambria Math"/>
                    <a:ea typeface="Cambria Math"/>
                  </a:rPr>
                  <a:t>ℓ</a:t>
                </a:r>
                <a:r>
                  <a:rPr lang="en-US" sz="1200" dirty="0" smtClean="0"/>
                  <a:t> relationship:</a:t>
                </a:r>
                <a:r>
                  <a:rPr lang="en-US" sz="1200" baseline="0" dirty="0" smtClean="0"/>
                  <a:t> consecutive </a:t>
                </a:r>
                <a:r>
                  <a:rPr lang="en-US" sz="1200" baseline="0" dirty="0" smtClean="0"/>
                  <a:t>interior 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:r>
                  <a:rPr lang="en-US" i="0" smtClean="0">
                    <a:latin typeface="Cambria Math"/>
                    <a:ea typeface="Cambria Math"/>
                  </a:rPr>
                  <a:t>∡</a:t>
                </a:r>
                <a:r>
                  <a:rPr lang="en-US" b="0" i="0" smtClean="0">
                    <a:latin typeface="Cambria Math"/>
                    <a:ea typeface="Cambria Math"/>
                  </a:rPr>
                  <a:t>8</a:t>
                </a:r>
                <a:r>
                  <a:rPr lang="en-US" b="0" i="0" smtClean="0">
                    <a:latin typeface="Cambria Math"/>
                    <a:ea typeface="Cambria Math"/>
                  </a:rPr>
                  <a:t> &amp;∡</a:t>
                </a:r>
                <a:r>
                  <a:rPr lang="en-US" b="0" i="0" smtClean="0">
                    <a:latin typeface="Cambria Math"/>
                    <a:ea typeface="Cambria Math"/>
                  </a:rPr>
                  <a:t>3</a:t>
                </a:r>
                <a:r>
                  <a:rPr lang="en-US" dirty="0" smtClean="0"/>
                  <a:t> transversal:</a:t>
                </a:r>
                <a:r>
                  <a:rPr lang="en-US" sz="1200" b="0" i="0" smtClean="0">
                    <a:latin typeface="Cambria Math"/>
                    <a:ea typeface="Cambria Math"/>
                  </a:rPr>
                  <a:t>𝑝</a:t>
                </a:r>
                <a:r>
                  <a:rPr lang="en-US" sz="1200" dirty="0" smtClean="0"/>
                  <a:t> </a:t>
                </a:r>
                <a:r>
                  <a:rPr lang="en-US" sz="1200" dirty="0" smtClean="0"/>
                  <a:t>relationship:</a:t>
                </a:r>
                <a:r>
                  <a:rPr lang="en-US" sz="1200" baseline="0" dirty="0" smtClean="0"/>
                  <a:t> </a:t>
                </a:r>
                <a:r>
                  <a:rPr lang="en-US" sz="1200" baseline="0" dirty="0" smtClean="0"/>
                  <a:t>alternate exterior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:r>
                  <a:rPr lang="en-US" i="0" smtClean="0">
                    <a:latin typeface="Cambria Math"/>
                    <a:ea typeface="Cambria Math"/>
                  </a:rPr>
                  <a:t>∡</a:t>
                </a:r>
                <a:r>
                  <a:rPr lang="en-US" b="0" i="0" smtClean="0">
                    <a:latin typeface="Cambria Math"/>
                    <a:ea typeface="Cambria Math"/>
                  </a:rPr>
                  <a:t>1</a:t>
                </a:r>
                <a:r>
                  <a:rPr lang="en-US" b="0" i="0" smtClean="0">
                    <a:latin typeface="Cambria Math"/>
                    <a:ea typeface="Cambria Math"/>
                  </a:rPr>
                  <a:t>2</a:t>
                </a:r>
                <a:r>
                  <a:rPr lang="en-US" b="0" i="0" smtClean="0">
                    <a:latin typeface="Cambria Math"/>
                    <a:ea typeface="Cambria Math"/>
                  </a:rPr>
                  <a:t> &amp;∡</a:t>
                </a:r>
                <a:r>
                  <a:rPr lang="en-US" b="0" i="0" smtClean="0">
                    <a:latin typeface="Cambria Math"/>
                    <a:ea typeface="Cambria Math"/>
                  </a:rPr>
                  <a:t>7</a:t>
                </a:r>
                <a:r>
                  <a:rPr lang="en-US" dirty="0" smtClean="0"/>
                  <a:t> transversal:</a:t>
                </a:r>
                <a:r>
                  <a:rPr lang="en-US" sz="1200" i="0" smtClean="0">
                    <a:latin typeface="Cambria Math"/>
                    <a:ea typeface="Cambria Math"/>
                  </a:rPr>
                  <a:t>𝓂</a:t>
                </a:r>
                <a:r>
                  <a:rPr lang="en-US" sz="1200" dirty="0" smtClean="0"/>
                  <a:t> </a:t>
                </a:r>
                <a:r>
                  <a:rPr lang="en-US" sz="1200" dirty="0" smtClean="0"/>
                  <a:t>relationship:</a:t>
                </a:r>
                <a:r>
                  <a:rPr lang="en-US" sz="1200" baseline="0" dirty="0" smtClean="0"/>
                  <a:t> </a:t>
                </a:r>
                <a:r>
                  <a:rPr lang="en-US" sz="1200" baseline="0" dirty="0" smtClean="0"/>
                  <a:t>alternate interior</a:t>
                </a:r>
              </a:p>
              <a:p>
                <a:pPr marL="2286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lang="en-US" dirty="0" smtClean="0">
                    <a:ea typeface="Cambria Math"/>
                  </a:rPr>
                  <a:t> </a:t>
                </a:r>
                <a:r>
                  <a:rPr lang="en-US" i="0" smtClean="0">
                    <a:latin typeface="Cambria Math"/>
                    <a:ea typeface="Cambria Math"/>
                  </a:rPr>
                  <a:t>∡</a:t>
                </a:r>
                <a:r>
                  <a:rPr lang="en-US" b="0" i="0" smtClean="0">
                    <a:latin typeface="Cambria Math"/>
                    <a:ea typeface="Cambria Math"/>
                  </a:rPr>
                  <a:t>8</a:t>
                </a:r>
                <a:r>
                  <a:rPr lang="en-US" b="0" i="0" smtClean="0">
                    <a:latin typeface="Cambria Math"/>
                    <a:ea typeface="Cambria Math"/>
                  </a:rPr>
                  <a:t> &amp;∡1</a:t>
                </a:r>
                <a:r>
                  <a:rPr lang="en-US" b="0" i="0" smtClean="0">
                    <a:latin typeface="Cambria Math"/>
                    <a:ea typeface="Cambria Math"/>
                  </a:rPr>
                  <a:t>5</a:t>
                </a:r>
                <a:r>
                  <a:rPr lang="en-US" dirty="0" smtClean="0"/>
                  <a:t> transversal: </a:t>
                </a:r>
                <a:r>
                  <a:rPr lang="en-US" sz="1200" b="0" i="0" smtClean="0">
                    <a:latin typeface="Cambria Math"/>
                    <a:ea typeface="Cambria Math"/>
                  </a:rPr>
                  <a:t>𝑛𝑜𝑛𝑒</a:t>
                </a:r>
                <a:r>
                  <a:rPr lang="en-US" sz="1200" dirty="0" smtClean="0"/>
                  <a:t> relationship:</a:t>
                </a:r>
                <a:r>
                  <a:rPr lang="en-US" sz="1200" baseline="0" dirty="0" smtClean="0"/>
                  <a:t> </a:t>
                </a:r>
                <a:r>
                  <a:rPr lang="en-US" sz="1200" baseline="0" dirty="0" smtClean="0"/>
                  <a:t>no relationship</a:t>
                </a:r>
                <a:endParaRPr lang="en-US" sz="1200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27670-B69C-49DB-9D4A-401399A1F6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71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D7D4E34-598F-4721-A31B-1888B8DC814A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A9AF12-672E-411D-9F32-08207A09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29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28" Type="http://schemas.openxmlformats.org/officeDocument/2006/relationships/image" Target="../media/image30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png"/><Relationship Id="rId30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609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Wednesday, September 5, 2012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85800" y="1219200"/>
                <a:ext cx="7772400" cy="2971800"/>
              </a:xfrm>
            </p:spPr>
            <p:txBody>
              <a:bodyPr/>
              <a:lstStyle/>
              <a:p>
                <a:pPr algn="l"/>
                <a:r>
                  <a:rPr lang="en-US" dirty="0" smtClean="0"/>
                  <a:t>TISK Problems</a:t>
                </a:r>
              </a:p>
              <a:p>
                <a:pPr marL="493776" indent="-457200" algn="l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  <m:r>
                              <a:rPr lang="en-US" i="1">
                                <a:latin typeface="Cambria Math"/>
                              </a:rPr>
                              <m:t>𝑚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493776" indent="-457200" algn="l">
                  <a:buAutoNum type="arabicParenR"/>
                </a:pPr>
                <a:r>
                  <a:rPr lang="en-US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8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+8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−16</m:t>
                    </m:r>
                  </m:oMath>
                </a14:m>
                <a:endParaRPr lang="en-US" dirty="0" smtClean="0"/>
              </a:p>
              <a:p>
                <a:pPr marL="493776" indent="-457200" algn="l">
                  <a:buAutoNum type="arabicParenR"/>
                </a:pPr>
                <a:r>
                  <a:rPr lang="en-US" dirty="0" smtClean="0"/>
                  <a:t>Write the segment addition postulate for the segment shown:</a:t>
                </a:r>
              </a:p>
              <a:p>
                <a:pPr algn="l"/>
                <a:endParaRPr lang="en-US" dirty="0"/>
              </a:p>
              <a:p>
                <a:pPr algn="l"/>
                <a:endParaRPr lang="en-US" dirty="0" smtClean="0"/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We will not have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85800" y="1219200"/>
                <a:ext cx="7772400" cy="2971800"/>
              </a:xfrm>
              <a:blipFill rotWithShape="1">
                <a:blip r:embed="rId3"/>
                <a:stretch>
                  <a:fillRect t="-2459" r="-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752600" y="3124200"/>
            <a:ext cx="5334000" cy="0"/>
          </a:xfrm>
          <a:prstGeom prst="line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181600" y="3124200"/>
            <a:ext cx="1905000" cy="0"/>
          </a:xfrm>
          <a:prstGeom prst="line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47800" y="31242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i="1" dirty="0" smtClean="0"/>
              <a:t>B				U		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4343400"/>
            <a:ext cx="7391400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Homework: p. 128 </a:t>
            </a:r>
          </a:p>
          <a:p>
            <a:r>
              <a:rPr lang="en-US" sz="3600" dirty="0" smtClean="0"/>
              <a:t>			#16-33 mentally; </a:t>
            </a:r>
          </a:p>
          <a:p>
            <a:r>
              <a:rPr lang="en-US" sz="3600" dirty="0" smtClean="0"/>
              <a:t>			   34-43 writing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247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 flipH="1">
            <a:off x="5791200" y="3810000"/>
            <a:ext cx="2895600" cy="1219200"/>
          </a:xfrm>
          <a:prstGeom prst="parallelogram">
            <a:avLst>
              <a:gd name="adj" fmla="val 106897"/>
            </a:avLst>
          </a:prstGeom>
          <a:solidFill>
            <a:schemeClr val="accent1">
              <a:lumMod val="60000"/>
              <a:lumOff val="40000"/>
              <a:alpha val="89999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38862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Times New Roman" pitchFamily="18" charset="0"/>
              </a:rPr>
              <a:t>§3.1 </a:t>
            </a:r>
            <a:r>
              <a:rPr lang="en-US" dirty="0" smtClean="0">
                <a:cs typeface="Times New Roman" pitchFamily="18" charset="0"/>
              </a:rPr>
              <a:t>Parallel Lines &amp; Transversals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102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Parallel lines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Two lines </a:t>
            </a:r>
            <a:r>
              <a:rPr lang="en-US" dirty="0" smtClean="0"/>
              <a:t>are parallel if and only if they are </a:t>
            </a:r>
            <a:r>
              <a:rPr lang="en-US" dirty="0"/>
              <a:t>coplanar and never </a:t>
            </a:r>
            <a:r>
              <a:rPr lang="en-US" dirty="0" smtClean="0"/>
              <a:t>intersect.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Skew Lines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Two </a:t>
            </a:r>
            <a:r>
              <a:rPr lang="en-US" dirty="0" smtClean="0"/>
              <a:t>lines are skew if and only if they are </a:t>
            </a:r>
            <a:r>
              <a:rPr lang="en-US" dirty="0"/>
              <a:t>NOT coplanar and never intersect</a:t>
            </a:r>
          </a:p>
          <a:p>
            <a:pPr>
              <a:lnSpc>
                <a:spcPct val="90000"/>
              </a:lnSpc>
            </a:pPr>
            <a:r>
              <a:rPr lang="en-US" dirty="0"/>
              <a:t>Parallel planes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Two planes </a:t>
            </a:r>
            <a:r>
              <a:rPr lang="en-US" dirty="0" smtClean="0"/>
              <a:t>are parallel if and only if they </a:t>
            </a:r>
            <a:r>
              <a:rPr lang="en-US" dirty="0"/>
              <a:t>never intersect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 flipH="1">
            <a:off x="5791200" y="1981200"/>
            <a:ext cx="2895600" cy="1219200"/>
          </a:xfrm>
          <a:prstGeom prst="parallelogram">
            <a:avLst>
              <a:gd name="adj" fmla="val 106897"/>
            </a:avLst>
          </a:prstGeom>
          <a:solidFill>
            <a:schemeClr val="accent1">
              <a:lumMod val="60000"/>
              <a:lumOff val="40000"/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6400800" y="22098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6934200" y="27432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 flipH="1">
            <a:off x="6248400" y="3581400"/>
            <a:ext cx="2895600" cy="1219200"/>
          </a:xfrm>
          <a:prstGeom prst="parallelogram">
            <a:avLst>
              <a:gd name="adj" fmla="val 106897"/>
            </a:avLst>
          </a:prstGeom>
          <a:solidFill>
            <a:srgbClr val="B26B02">
              <a:alpha val="20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 flipH="1">
            <a:off x="5791200" y="3810000"/>
            <a:ext cx="2895600" cy="1219200"/>
          </a:xfrm>
          <a:prstGeom prst="parallelogram">
            <a:avLst>
              <a:gd name="adj" fmla="val 106897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9999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5791200" y="3810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5791200" y="3810000"/>
            <a:ext cx="12954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7086600" y="5029200"/>
            <a:ext cx="160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 flipH="1" flipV="1">
            <a:off x="8458200" y="48006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V="1">
            <a:off x="6705600" y="43434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V="1">
            <a:off x="7086600" y="42672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7162800" y="40386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V="1">
            <a:off x="6934200" y="28194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V="1">
            <a:off x="6400800" y="22860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 flipH="1">
            <a:off x="5562600" y="5486400"/>
            <a:ext cx="2895600" cy="1219200"/>
          </a:xfrm>
          <a:prstGeom prst="parallelogram">
            <a:avLst>
              <a:gd name="adj" fmla="val 106897"/>
            </a:avLst>
          </a:prstGeom>
          <a:solidFill>
            <a:schemeClr val="accent1">
              <a:lumMod val="60000"/>
              <a:lumOff val="40000"/>
              <a:alpha val="89999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 flipH="1">
            <a:off x="6019800" y="5257800"/>
            <a:ext cx="2895600" cy="1219200"/>
          </a:xfrm>
          <a:prstGeom prst="parallelogram">
            <a:avLst>
              <a:gd name="adj" fmla="val 106897"/>
            </a:avLst>
          </a:prstGeom>
          <a:solidFill>
            <a:schemeClr val="folHlink">
              <a:alpha val="5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 flipH="1">
            <a:off x="5562600" y="5486400"/>
            <a:ext cx="2895600" cy="1219200"/>
          </a:xfrm>
          <a:prstGeom prst="parallelogram">
            <a:avLst>
              <a:gd name="adj" fmla="val 106897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9999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 flipH="1">
            <a:off x="5562600" y="548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>
            <a:off x="5562600" y="5486400"/>
            <a:ext cx="12954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6858000" y="6705600"/>
            <a:ext cx="160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 flipH="1" flipV="1">
            <a:off x="8229600" y="64770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4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4" grpId="1" animBg="1"/>
      <p:bldP spid="3076" grpId="0" build="p"/>
      <p:bldP spid="3077" grpId="0" animBg="1"/>
      <p:bldP spid="3077" grpId="1" animBg="1"/>
      <p:bldP spid="3078" grpId="0" animBg="1"/>
      <p:bldP spid="3078" grpId="1" animBg="1"/>
      <p:bldP spid="3079" grpId="0" animBg="1"/>
      <p:bldP spid="3079" grpId="1" animBg="1"/>
      <p:bldP spid="3080" grpId="0" animBg="1"/>
      <p:bldP spid="3080" grpId="1" animBg="1"/>
      <p:bldP spid="3081" grpId="0" animBg="1"/>
      <p:bldP spid="3081" grpId="1" animBg="1"/>
      <p:bldP spid="3082" grpId="0" animBg="1"/>
      <p:bldP spid="3082" grpId="1" animBg="1"/>
      <p:bldP spid="3083" grpId="0" animBg="1"/>
      <p:bldP spid="3083" grpId="1" animBg="1"/>
      <p:bldP spid="3084" grpId="0" animBg="1"/>
      <p:bldP spid="3084" grpId="1" animBg="1"/>
      <p:bldP spid="3085" grpId="0" animBg="1"/>
      <p:bldP spid="3085" grpId="1" animBg="1"/>
      <p:bldP spid="3086" grpId="0" animBg="1"/>
      <p:bldP spid="3086" grpId="1" animBg="1"/>
      <p:bldP spid="3087" grpId="0" animBg="1"/>
      <p:bldP spid="3087" grpId="1" animBg="1"/>
      <p:bldP spid="3088" grpId="0" animBg="1"/>
      <p:bldP spid="3088" grpId="1" animBg="1"/>
      <p:bldP spid="3089" grpId="0" animBg="1"/>
      <p:bldP spid="3089" grpId="1" animBg="1"/>
      <p:bldP spid="3090" grpId="0" animBg="1"/>
      <p:bldP spid="3090" grpId="1" animBg="1"/>
      <p:bldP spid="3091" grpId="0" animBg="1"/>
      <p:bldP spid="3092" grpId="0" animBg="1"/>
      <p:bldP spid="3093" grpId="0" animBg="1"/>
      <p:bldP spid="3094" grpId="0" animBg="1"/>
      <p:bldP spid="3095" grpId="0" animBg="1"/>
      <p:bldP spid="3096" grpId="0" animBg="1"/>
      <p:bldP spid="309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3688080" cy="4187952"/>
          </a:xfrm>
        </p:spPr>
        <p:txBody>
          <a:bodyPr/>
          <a:lstStyle/>
          <a:p>
            <a:r>
              <a:rPr lang="en-US" dirty="0" smtClean="0"/>
              <a:t>All pairs of parallel planes.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 pairs of skew lines.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4724400" y="3429000"/>
            <a:ext cx="2743200" cy="914400"/>
          </a:xfrm>
          <a:prstGeom prst="triangl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189220" y="2263140"/>
            <a:ext cx="3406140" cy="2057400"/>
          </a:xfrm>
          <a:custGeom>
            <a:avLst/>
            <a:gdLst>
              <a:gd name="connsiteX0" fmla="*/ 0 w 3406140"/>
              <a:gd name="connsiteY0" fmla="*/ 1143000 h 2057400"/>
              <a:gd name="connsiteX1" fmla="*/ 2286000 w 3406140"/>
              <a:gd name="connsiteY1" fmla="*/ 2057400 h 2057400"/>
              <a:gd name="connsiteX2" fmla="*/ 3406140 w 3406140"/>
              <a:gd name="connsiteY2" fmla="*/ 834390 h 2057400"/>
              <a:gd name="connsiteX3" fmla="*/ 1200150 w 3406140"/>
              <a:gd name="connsiteY3" fmla="*/ 0 h 2057400"/>
              <a:gd name="connsiteX4" fmla="*/ 0 w 3406140"/>
              <a:gd name="connsiteY4" fmla="*/ 11430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6140" h="2057400">
                <a:moveTo>
                  <a:pt x="0" y="1143000"/>
                </a:moveTo>
                <a:lnTo>
                  <a:pt x="2286000" y="2057400"/>
                </a:lnTo>
                <a:lnTo>
                  <a:pt x="3406140" y="834390"/>
                </a:lnTo>
                <a:lnTo>
                  <a:pt x="120015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3"/>
          </p:cNvCxnSpPr>
          <p:nvPr/>
        </p:nvCxnSpPr>
        <p:spPr>
          <a:xfrm flipH="1">
            <a:off x="6096000" y="2263140"/>
            <a:ext cx="293370" cy="102870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724400" y="3171678"/>
            <a:ext cx="1371600" cy="114300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2"/>
          </p:cNvCxnSpPr>
          <p:nvPr/>
        </p:nvCxnSpPr>
        <p:spPr>
          <a:xfrm flipV="1">
            <a:off x="6096000" y="3097530"/>
            <a:ext cx="2499360" cy="10287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724400" y="293879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B</a:t>
            </a:r>
            <a:endParaRPr lang="en-US" sz="28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408179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A</a:t>
            </a:r>
            <a:endParaRPr lang="en-US" sz="28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162800" y="432054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</a:t>
            </a:r>
            <a:endParaRPr lang="en-US" sz="28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54090" y="3198495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D</a:t>
            </a:r>
            <a:endParaRPr lang="en-US" sz="28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867400" y="17526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E</a:t>
            </a:r>
            <a:endParaRPr lang="en-US" sz="28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8382000" y="26670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F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313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83880" cy="685800"/>
          </a:xfrm>
        </p:spPr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Transversals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line that intersects two or more coplanar lines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Corresponding Angles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Two angles that occupy corresponding positions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Alternate Exterior Angles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Two angles that lie outside the two lines on opposite sides of a transversal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Alternate Interior Angles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Two angles that lie between the two lines on opposite sides of a transversal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Consecutive Interior Angles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Two angles that lie between the two lines on the same side of a transversal (Also called: Same Side Interior Angles)</a:t>
            </a:r>
          </a:p>
        </p:txBody>
      </p:sp>
    </p:spTree>
    <p:extLst>
      <p:ext uri="{BB962C8B-B14F-4D97-AF65-F5344CB8AC3E}">
        <p14:creationId xmlns:p14="http://schemas.microsoft.com/office/powerpoint/2010/main" val="250880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" y="381000"/>
            <a:ext cx="8183880" cy="1051560"/>
          </a:xfrm>
        </p:spPr>
        <p:txBody>
          <a:bodyPr/>
          <a:lstStyle/>
          <a:p>
            <a:r>
              <a:rPr lang="en-US"/>
              <a:t>What does all that mean?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flipV="1">
            <a:off x="762000" y="2209800"/>
            <a:ext cx="70866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V="1">
            <a:off x="914400" y="4267200"/>
            <a:ext cx="7162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3200400" y="1905000"/>
            <a:ext cx="2438400" cy="441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638800" y="6248400"/>
            <a:ext cx="2438400" cy="51911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transversal</a:t>
            </a:r>
          </a:p>
        </p:txBody>
      </p:sp>
      <p:sp>
        <p:nvSpPr>
          <p:cNvPr id="5127" name="Arc 7"/>
          <p:cNvSpPr>
            <a:spLocks/>
          </p:cNvSpPr>
          <p:nvPr/>
        </p:nvSpPr>
        <p:spPr bwMode="auto">
          <a:xfrm rot="11447058" flipV="1">
            <a:off x="2971800" y="25908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Arc 8"/>
          <p:cNvSpPr>
            <a:spLocks/>
          </p:cNvSpPr>
          <p:nvPr/>
        </p:nvSpPr>
        <p:spPr bwMode="auto">
          <a:xfrm rot="11447058" flipV="1">
            <a:off x="3810000" y="41910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295400" y="3733800"/>
            <a:ext cx="2438400" cy="701675"/>
          </a:xfrm>
          <a:prstGeom prst="rect">
            <a:avLst/>
          </a:prstGeom>
          <a:solidFill>
            <a:srgbClr val="CC99FF">
              <a:alpha val="60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Corresponding angles</a:t>
            </a:r>
          </a:p>
        </p:txBody>
      </p:sp>
      <p:sp>
        <p:nvSpPr>
          <p:cNvPr id="5130" name="Arc 10"/>
          <p:cNvSpPr>
            <a:spLocks/>
          </p:cNvSpPr>
          <p:nvPr/>
        </p:nvSpPr>
        <p:spPr bwMode="auto">
          <a:xfrm rot="21112550" flipV="1">
            <a:off x="5105400" y="46482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724400" y="3489325"/>
            <a:ext cx="1828800" cy="1006475"/>
          </a:xfrm>
          <a:prstGeom prst="rect">
            <a:avLst/>
          </a:prstGeom>
          <a:solidFill>
            <a:srgbClr val="FF6600">
              <a:alpha val="60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Alternate Exterior Angles</a:t>
            </a:r>
          </a:p>
        </p:txBody>
      </p:sp>
      <p:sp>
        <p:nvSpPr>
          <p:cNvPr id="5132" name="Arc 12"/>
          <p:cNvSpPr>
            <a:spLocks/>
          </p:cNvSpPr>
          <p:nvPr/>
        </p:nvSpPr>
        <p:spPr bwMode="auto">
          <a:xfrm rot="11447058" flipV="1">
            <a:off x="2971800" y="25908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Arc 13"/>
          <p:cNvSpPr>
            <a:spLocks/>
          </p:cNvSpPr>
          <p:nvPr/>
        </p:nvSpPr>
        <p:spPr bwMode="auto">
          <a:xfrm rot="11447058" flipV="1">
            <a:off x="3810000" y="41910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Arc 14"/>
          <p:cNvSpPr>
            <a:spLocks/>
          </p:cNvSpPr>
          <p:nvPr/>
        </p:nvSpPr>
        <p:spPr bwMode="auto">
          <a:xfrm rot="21055746" flipV="1">
            <a:off x="4191000" y="28956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5486400" y="1706562"/>
            <a:ext cx="1828800" cy="10064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Alternate Interior Angles</a:t>
            </a:r>
          </a:p>
        </p:txBody>
      </p:sp>
      <p:sp>
        <p:nvSpPr>
          <p:cNvPr id="5136" name="Arc 16"/>
          <p:cNvSpPr>
            <a:spLocks/>
          </p:cNvSpPr>
          <p:nvPr/>
        </p:nvSpPr>
        <p:spPr bwMode="auto">
          <a:xfrm rot="11447058" flipV="1">
            <a:off x="3810000" y="41910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Arc 17"/>
          <p:cNvSpPr>
            <a:spLocks/>
          </p:cNvSpPr>
          <p:nvPr/>
        </p:nvSpPr>
        <p:spPr bwMode="auto">
          <a:xfrm rot="4589312" flipV="1">
            <a:off x="3352800" y="3124200"/>
            <a:ext cx="533400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600200" y="5029200"/>
            <a:ext cx="2705100" cy="1323439"/>
          </a:xfrm>
          <a:prstGeom prst="rect">
            <a:avLst/>
          </a:prstGeom>
          <a:solidFill>
            <a:srgbClr val="FF99FF">
              <a:alpha val="60000"/>
            </a:srgb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Consecutive Interior (or Same Side Interior) Angles</a:t>
            </a:r>
          </a:p>
        </p:txBody>
      </p:sp>
    </p:spTree>
    <p:extLst>
      <p:ext uri="{BB962C8B-B14F-4D97-AF65-F5344CB8AC3E}">
        <p14:creationId xmlns:p14="http://schemas.microsoft.com/office/powerpoint/2010/main" val="108210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1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1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1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1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4" grpId="0" animBg="1"/>
      <p:bldP spid="5125" grpId="0" animBg="1"/>
      <p:bldP spid="5126" grpId="0" animBg="1"/>
      <p:bldP spid="5127" grpId="0" animBg="1"/>
      <p:bldP spid="5127" grpId="1" animBg="1"/>
      <p:bldP spid="5128" grpId="0" animBg="1"/>
      <p:bldP spid="5128" grpId="1" animBg="1"/>
      <p:bldP spid="5129" grpId="0" build="allAtOnce" animBg="1"/>
      <p:bldP spid="5129" grpId="1" build="allAtOnce" animBg="1"/>
      <p:bldP spid="5130" grpId="0" animBg="1"/>
      <p:bldP spid="5130" grpId="1" animBg="1"/>
      <p:bldP spid="5131" grpId="0" build="allAtOnce" animBg="1"/>
      <p:bldP spid="5131" grpId="1" build="allAtOnce" animBg="1"/>
      <p:bldP spid="5132" grpId="0" animBg="1"/>
      <p:bldP spid="5132" grpId="1" animBg="1"/>
      <p:bldP spid="5133" grpId="0" animBg="1"/>
      <p:bldP spid="5133" grpId="1" animBg="1"/>
      <p:bldP spid="5134" grpId="0" animBg="1"/>
      <p:bldP spid="5134" grpId="1" animBg="1"/>
      <p:bldP spid="5135" grpId="0" animBg="1"/>
      <p:bldP spid="5135" grpId="1" animBg="1"/>
      <p:bldP spid="5136" grpId="0" animBg="1"/>
      <p:bldP spid="5137" grpId="0" animBg="1"/>
      <p:bldP spid="51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83880" cy="1051560"/>
          </a:xfrm>
        </p:spPr>
        <p:txBody>
          <a:bodyPr/>
          <a:lstStyle/>
          <a:p>
            <a:r>
              <a:rPr lang="en-US" dirty="0"/>
              <a:t>Check Points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458200" cy="4563332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en-US" dirty="0"/>
              <a:t>List all pairs of angles that fit </a:t>
            </a:r>
            <a:r>
              <a:rPr lang="en-US" dirty="0" smtClean="0"/>
              <a:t>the description</a:t>
            </a:r>
            <a:r>
              <a:rPr lang="en-US" dirty="0"/>
              <a:t>.</a:t>
            </a:r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r>
              <a:rPr lang="en-US" dirty="0" smtClean="0"/>
              <a:t>Corresponding</a:t>
            </a:r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endParaRPr lang="en-US" dirty="0"/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r>
              <a:rPr lang="en-US" dirty="0"/>
              <a:t>Alternate </a:t>
            </a:r>
            <a:r>
              <a:rPr lang="en-US" dirty="0" smtClean="0"/>
              <a:t>exterior</a:t>
            </a:r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endParaRPr lang="en-US" dirty="0"/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r>
              <a:rPr lang="en-US" dirty="0"/>
              <a:t>Alternate </a:t>
            </a:r>
            <a:r>
              <a:rPr lang="en-US" dirty="0" smtClean="0"/>
              <a:t>interior</a:t>
            </a:r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endParaRPr lang="en-US" dirty="0"/>
          </a:p>
          <a:p>
            <a:pPr marL="609600" indent="-609600">
              <a:lnSpc>
                <a:spcPct val="160000"/>
              </a:lnSpc>
              <a:buFont typeface="Wingdings" pitchFamily="2" charset="2"/>
              <a:buAutoNum type="alphaLcPeriod"/>
            </a:pPr>
            <a:r>
              <a:rPr lang="en-US" dirty="0"/>
              <a:t>Consecutive interior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6096000" y="2438400"/>
            <a:ext cx="91440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7391400" y="2514600"/>
            <a:ext cx="7620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096000" y="3124200"/>
            <a:ext cx="1981200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248400" y="3581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53200" y="3976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629400" y="3581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400800" y="3276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70866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71628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7391400" y="5105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7467600" y="4572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175" name="Ink 3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705100" y="6081713"/>
              <a:ext cx="376238" cy="303212"/>
            </p14:xfrm>
          </p:contentPart>
        </mc:Choice>
        <mc:Fallback>
          <p:pic>
            <p:nvPicPr>
              <p:cNvPr id="6175" name="Ink 3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87458" y="6064068"/>
                <a:ext cx="411522" cy="3385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176" name="Ink 3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14688" y="5991225"/>
              <a:ext cx="714375" cy="376238"/>
            </p14:xfrm>
          </p:contentPart>
        </mc:Choice>
        <mc:Fallback>
          <p:pic>
            <p:nvPicPr>
              <p:cNvPr id="6176" name="Ink 3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97054" y="5973583"/>
                <a:ext cx="749644" cy="41152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2184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650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State the transversal that forms each pair of angles.  Then identify the special name for the angle pair.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19200" y="1600200"/>
            <a:ext cx="2819400" cy="3200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343400" y="1752600"/>
            <a:ext cx="685800" cy="30480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09600" y="2057400"/>
            <a:ext cx="6934200" cy="1295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04900" y="3733800"/>
            <a:ext cx="64389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7239000" y="3048000"/>
                <a:ext cx="838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  <a:ea typeface="Cambria Math"/>
                        </a:rPr>
                        <m:t>ℓ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048000"/>
                <a:ext cx="8382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7239000" y="3530025"/>
                <a:ext cx="838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  <a:ea typeface="Cambria Math"/>
                        </a:rPr>
                        <m:t>𝓂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530025"/>
                <a:ext cx="8382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686300" y="4648200"/>
                <a:ext cx="838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  <a:ea typeface="Cambria Math"/>
                        </a:rPr>
                        <m:t>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300" y="4648200"/>
                <a:ext cx="8382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512820" y="4648199"/>
                <a:ext cx="838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820" y="4648199"/>
                <a:ext cx="838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120140" y="18858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140" y="1885890"/>
                <a:ext cx="838200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371600" y="22668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266890"/>
                <a:ext cx="838200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554480" y="18858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480" y="1885890"/>
                <a:ext cx="838200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1722120" y="230874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4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2120" y="2308740"/>
                <a:ext cx="838200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407920" y="33717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5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920" y="3371790"/>
                <a:ext cx="838200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827020" y="337554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6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020" y="3375540"/>
                <a:ext cx="838200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048000" y="37146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7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3714690"/>
                <a:ext cx="838200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674620" y="373380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8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620" y="3733800"/>
                <a:ext cx="838200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4251960" y="370701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9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60" y="3707010"/>
                <a:ext cx="838200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572000" y="373380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33800"/>
                <a:ext cx="838200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4572000" y="343272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32720"/>
                <a:ext cx="838200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4114800" y="343647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436470"/>
                <a:ext cx="838200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4038600" y="270885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708850"/>
                <a:ext cx="838200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3962400" y="24192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14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419290"/>
                <a:ext cx="838200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4343400" y="246114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15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461140"/>
                <a:ext cx="838200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4419600" y="280029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16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800290"/>
                <a:ext cx="838200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5943600" y="1400145"/>
                <a:ext cx="2590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∡13&amp;∡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</a:rPr>
                        <m:t>12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400145"/>
                <a:ext cx="2590800" cy="64633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5029200" y="1973014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Transversal: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𝓃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1973014"/>
                <a:ext cx="3505200" cy="646331"/>
              </a:xfrm>
              <a:prstGeom prst="rect">
                <a:avLst/>
              </a:prstGeom>
              <a:blipFill rotWithShape="1">
                <a:blip r:embed="rId24"/>
                <a:stretch>
                  <a:fillRect l="-5217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5105400" y="2454264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Consecutive Interior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6096000" y="1456016"/>
                <a:ext cx="2590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∡4&amp;∡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</a:rPr>
                        <m:t>16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456016"/>
                <a:ext cx="2590800" cy="64633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5181600" y="2028885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3600" dirty="0" smtClean="0"/>
                  <a:t>Transversal: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ℓ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2028885"/>
                <a:ext cx="3505200" cy="646331"/>
              </a:xfrm>
              <a:prstGeom prst="rect">
                <a:avLst/>
              </a:prstGeom>
              <a:blipFill rotWithShape="1">
                <a:blip r:embed="rId26"/>
                <a:stretch>
                  <a:fillRect l="-5217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257800" y="25101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Corresponding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5943600" y="1456016"/>
                <a:ext cx="2590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∡8&amp;∡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456016"/>
                <a:ext cx="2590800" cy="646331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5029200" y="2028885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Transversal: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ea typeface="Cambria Math"/>
                      </a:rPr>
                      <m:t>𝑝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028885"/>
                <a:ext cx="3505200" cy="646331"/>
              </a:xfrm>
              <a:prstGeom prst="rect">
                <a:avLst/>
              </a:prstGeom>
              <a:blipFill rotWithShape="1">
                <a:blip r:embed="rId28"/>
                <a:stretch>
                  <a:fillRect l="-5217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5105400" y="25101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Alternate Exterior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5791200" y="1447800"/>
                <a:ext cx="2590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∡12&amp;∡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</a:rPr>
                        <m:t>7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1447800"/>
                <a:ext cx="2590800" cy="646331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4876800" y="2020669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3600" dirty="0" smtClean="0"/>
                  <a:t>Transversal: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𝓂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020669"/>
                <a:ext cx="3505200" cy="646331"/>
              </a:xfrm>
              <a:prstGeom prst="rect">
                <a:avLst/>
              </a:prstGeom>
              <a:blipFill rotWithShape="1">
                <a:blip r:embed="rId30"/>
                <a:stretch>
                  <a:fillRect l="-5217" t="-14019" b="-33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953000" y="2501919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Alternate Interior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6054090" y="1447800"/>
                <a:ext cx="2590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∡8&amp;∡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</a:rPr>
                        <m:t>15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90" y="1447800"/>
                <a:ext cx="2590800" cy="646331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4663440" y="2020669"/>
                <a:ext cx="40957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3600" dirty="0" smtClean="0"/>
                  <a:t>Transversal: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ea typeface="Cambria Math"/>
                      </a:rPr>
                      <m:t>𝑛𝑜𝑛𝑒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440" y="2020669"/>
                <a:ext cx="4095750" cy="646331"/>
              </a:xfrm>
              <a:prstGeom prst="rect">
                <a:avLst/>
              </a:prstGeom>
              <a:blipFill rotWithShape="1">
                <a:blip r:embed="rId32"/>
                <a:stretch>
                  <a:fillRect l="-4464" t="-14019" b="-33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5215890" y="2501919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relationship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342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7" grpId="0"/>
      <p:bldP spid="48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sz="3600" dirty="0">
                <a:solidFill>
                  <a:prstClr val="black"/>
                </a:solidFill>
              </a:rPr>
              <a:t>Homework: p. 128 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sz="3600" dirty="0">
                <a:solidFill>
                  <a:prstClr val="black"/>
                </a:solidFill>
              </a:rPr>
              <a:t>			#16-33 mentally; 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sz="3600" dirty="0">
                <a:solidFill>
                  <a:prstClr val="black"/>
                </a:solidFill>
              </a:rPr>
              <a:t>			   34-43 writing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333</TotalTime>
  <Words>430</Words>
  <Application>Microsoft Office PowerPoint</Application>
  <PresentationFormat>On-screen Show (4:3)</PresentationFormat>
  <Paragraphs>116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Wednesday, September 5, 2012</vt:lpstr>
      <vt:lpstr>§3.1 Parallel Lines &amp; Transversals</vt:lpstr>
      <vt:lpstr>Name…</vt:lpstr>
      <vt:lpstr>More Definitions</vt:lpstr>
      <vt:lpstr>What does all that mean?</vt:lpstr>
      <vt:lpstr>Check Points</vt:lpstr>
      <vt:lpstr>Practice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September 5, 2012</dc:title>
  <dc:creator>Dria</dc:creator>
  <cp:lastModifiedBy>Dria</cp:lastModifiedBy>
  <cp:revision>9</cp:revision>
  <dcterms:created xsi:type="dcterms:W3CDTF">2012-09-05T17:36:15Z</dcterms:created>
  <dcterms:modified xsi:type="dcterms:W3CDTF">2012-09-05T23:09:51Z</dcterms:modified>
</cp:coreProperties>
</file>